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8" r:id="rId1"/>
  </p:sldMasterIdLst>
  <p:notesMasterIdLst>
    <p:notesMasterId r:id="rId19"/>
  </p:notesMasterIdLst>
  <p:handoutMasterIdLst>
    <p:handoutMasterId r:id="rId20"/>
  </p:handoutMasterIdLst>
  <p:sldIdLst>
    <p:sldId id="307" r:id="rId2"/>
    <p:sldId id="308" r:id="rId3"/>
    <p:sldId id="312" r:id="rId4"/>
    <p:sldId id="311" r:id="rId5"/>
    <p:sldId id="256" r:id="rId6"/>
    <p:sldId id="263" r:id="rId7"/>
    <p:sldId id="264" r:id="rId8"/>
    <p:sldId id="265" r:id="rId9"/>
    <p:sldId id="303" r:id="rId10"/>
    <p:sldId id="305" r:id="rId11"/>
    <p:sldId id="275" r:id="rId12"/>
    <p:sldId id="288" r:id="rId13"/>
    <p:sldId id="294" r:id="rId14"/>
    <p:sldId id="297" r:id="rId15"/>
    <p:sldId id="309" r:id="rId16"/>
    <p:sldId id="310" r:id="rId17"/>
    <p:sldId id="306" r:id="rId1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16" autoAdjust="0"/>
    <p:restoredTop sz="94660"/>
  </p:normalViewPr>
  <p:slideViewPr>
    <p:cSldViewPr snapToGrid="0">
      <p:cViewPr varScale="1">
        <p:scale>
          <a:sx n="70" d="100"/>
          <a:sy n="70" d="100"/>
        </p:scale>
        <p:origin x="612" y="54"/>
      </p:cViewPr>
      <p:guideLst/>
    </p:cSldViewPr>
  </p:slideViewPr>
  <p:notesTextViewPr>
    <p:cViewPr>
      <p:scale>
        <a:sx n="1" d="1"/>
        <a:sy n="1" d="1"/>
      </p:scale>
      <p:origin x="0" y="0"/>
    </p:cViewPr>
  </p:notesTextViewPr>
  <p:notesViewPr>
    <p:cSldViewPr snapToGrid="0">
      <p:cViewPr varScale="1">
        <p:scale>
          <a:sx n="56" d="100"/>
          <a:sy n="56"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5C72F8C-55AE-4868-98D5-E5F6D5392946}" type="datetimeFigureOut">
              <a:rPr lang="en-US" smtClean="0"/>
              <a:t>9/13/2016</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5E26B11-1B09-4B18-A4CB-C2A1B9743277}" type="slidenum">
              <a:rPr lang="en-US" smtClean="0"/>
              <a:t>‹#›</a:t>
            </a:fld>
            <a:endParaRPr lang="en-US"/>
          </a:p>
        </p:txBody>
      </p:sp>
    </p:spTree>
    <p:extLst>
      <p:ext uri="{BB962C8B-B14F-4D97-AF65-F5344CB8AC3E}">
        <p14:creationId xmlns:p14="http://schemas.microsoft.com/office/powerpoint/2010/main" val="17585392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3A5CD73-1D3F-4E95-84EE-0D05E802916C}" type="datetimeFigureOut">
              <a:rPr lang="en-US" smtClean="0"/>
              <a:t>9/13/2016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7398178-6600-4E26-A728-86BD0C0BE4E9}" type="slidenum">
              <a:rPr lang="en-US" smtClean="0"/>
              <a:t>‹#›</a:t>
            </a:fld>
            <a:endParaRPr lang="en-US"/>
          </a:p>
        </p:txBody>
      </p:sp>
    </p:spTree>
    <p:extLst>
      <p:ext uri="{BB962C8B-B14F-4D97-AF65-F5344CB8AC3E}">
        <p14:creationId xmlns:p14="http://schemas.microsoft.com/office/powerpoint/2010/main" val="3784470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short presentation to explain the purpose of the changes to the report card and what it will mean to</a:t>
            </a:r>
            <a:r>
              <a:rPr lang="en-US" dirty="0" smtClean="0"/>
              <a:t> to the parents of your students. Please feel free to add to or omit sections, depending on your audience and time frame. </a:t>
            </a:r>
            <a:endParaRPr lang="en-US" baseline="0" dirty="0" smtClean="0"/>
          </a:p>
          <a:p>
            <a:r>
              <a:rPr lang="en-US" dirty="0"/>
              <a:t>(</a:t>
            </a:r>
            <a:r>
              <a:rPr lang="en-US" dirty="0" smtClean="0"/>
              <a:t>It would be a good idea to have your teacher, who gave the assessment/report card professional learning sessions last year on hand to give support for the learning.)</a:t>
            </a:r>
          </a:p>
          <a:p>
            <a:endParaRPr lang="en-US" b="1" dirty="0" smtClean="0"/>
          </a:p>
          <a:p>
            <a:endParaRPr lang="en-US" b="1" dirty="0"/>
          </a:p>
          <a:p>
            <a:r>
              <a:rPr lang="en-US" b="1" dirty="0" smtClean="0"/>
              <a:t>-This session will highlight the changes that have occurred with reporting in our schools.  These changes to create a better report card are the result of research, and consultation with educators and parents. </a:t>
            </a:r>
          </a:p>
        </p:txBody>
      </p:sp>
      <p:sp>
        <p:nvSpPr>
          <p:cNvPr id="4" name="Slide Number Placeholder 3"/>
          <p:cNvSpPr>
            <a:spLocks noGrp="1"/>
          </p:cNvSpPr>
          <p:nvPr>
            <p:ph type="sldNum" sz="quarter" idx="10"/>
          </p:nvPr>
        </p:nvSpPr>
        <p:spPr/>
        <p:txBody>
          <a:bodyPr/>
          <a:lstStyle/>
          <a:p>
            <a:fld id="{37398178-6600-4E26-A728-86BD0C0BE4E9}" type="slidenum">
              <a:rPr lang="en-US" smtClean="0"/>
              <a:t>5</a:t>
            </a:fld>
            <a:endParaRPr lang="en-US" dirty="0"/>
          </a:p>
        </p:txBody>
      </p:sp>
    </p:spTree>
    <p:extLst>
      <p:ext uri="{BB962C8B-B14F-4D97-AF65-F5344CB8AC3E}">
        <p14:creationId xmlns:p14="http://schemas.microsoft.com/office/powerpoint/2010/main" val="4035462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7398178-6600-4E26-A728-86BD0C0BE4E9}" type="slidenum">
              <a:rPr lang="en-US" smtClean="0"/>
              <a:t>14</a:t>
            </a:fld>
            <a:endParaRPr lang="en-US"/>
          </a:p>
        </p:txBody>
      </p:sp>
    </p:spTree>
    <p:extLst>
      <p:ext uri="{BB962C8B-B14F-4D97-AF65-F5344CB8AC3E}">
        <p14:creationId xmlns:p14="http://schemas.microsoft.com/office/powerpoint/2010/main" val="1204014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opportunity</a:t>
            </a:r>
            <a:r>
              <a:rPr lang="en-US" baseline="0" dirty="0" smtClean="0"/>
              <a:t> </a:t>
            </a:r>
            <a:r>
              <a:rPr lang="en-US" baseline="0" smtClean="0"/>
              <a:t>to ask </a:t>
            </a:r>
            <a:r>
              <a:rPr lang="en-US" baseline="0" dirty="0" smtClean="0"/>
              <a:t>questions that may not have been answered in the presentation</a:t>
            </a:r>
          </a:p>
          <a:p>
            <a:r>
              <a:rPr lang="en-US" baseline="0" dirty="0" smtClean="0"/>
              <a:t>If you are unsure, please record questions and email  to Joan </a:t>
            </a:r>
            <a:r>
              <a:rPr lang="en-US" baseline="0" dirty="0" err="1" smtClean="0"/>
              <a:t>MacMilllan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37398178-6600-4E26-A728-86BD0C0BE4E9}" type="slidenum">
              <a:rPr lang="en-US" smtClean="0"/>
              <a:t>17</a:t>
            </a:fld>
            <a:endParaRPr lang="en-US"/>
          </a:p>
        </p:txBody>
      </p:sp>
    </p:spTree>
    <p:extLst>
      <p:ext uri="{BB962C8B-B14F-4D97-AF65-F5344CB8AC3E}">
        <p14:creationId xmlns:p14="http://schemas.microsoft.com/office/powerpoint/2010/main" val="160538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aseline="0" dirty="0" smtClean="0"/>
              <a:t>We need a straightforward</a:t>
            </a:r>
            <a:r>
              <a:rPr lang="en-US" sz="1000" dirty="0" smtClean="0"/>
              <a:t> reporting system that is accurate, meaningful, and supportive of learning.  Parents and teachers feel it is important that report cards communicate a true picture of a child’s learning.  The new report cards are aligned to the provincial curriculum and the grading scale provides a clear description about what the child knows and is able to do, in terms of the learning goals.</a:t>
            </a:r>
            <a:endParaRPr lang="en-US" sz="1000" baseline="0" dirty="0" smtClean="0"/>
          </a:p>
          <a:p>
            <a:endParaRPr lang="en-US" sz="1000" dirty="0" smtClean="0"/>
          </a:p>
          <a:p>
            <a:r>
              <a:rPr lang="en-US" sz="1000" dirty="0" smtClean="0"/>
              <a:t>A good report card prompts us to stop at set times and decide if our children are developing good work habits and learning what they are supposed to be learning.  This is also the time to identify if we need to take additional action.</a:t>
            </a:r>
          </a:p>
          <a:p>
            <a:endParaRPr lang="en-US" sz="1000" dirty="0"/>
          </a:p>
          <a:p>
            <a:r>
              <a:rPr lang="en-US" sz="1000" dirty="0" smtClean="0"/>
              <a:t>We want every report card to provide clear, consistent and accurate information so all of our students have the opportunity to realize their full potential.</a:t>
            </a:r>
          </a:p>
          <a:p>
            <a:endParaRPr lang="en-US" sz="1000" dirty="0"/>
          </a:p>
          <a:p>
            <a:r>
              <a:rPr lang="en-US" sz="1000" dirty="0" smtClean="0"/>
              <a:t>The new report card ensures that we are consistent across grade levels as this supports learning, reduces confusion for students and parents, and eases transition from one grade to the next.</a:t>
            </a:r>
          </a:p>
          <a:p>
            <a:endParaRPr lang="en-US" sz="1000" dirty="0"/>
          </a:p>
        </p:txBody>
      </p:sp>
      <p:sp>
        <p:nvSpPr>
          <p:cNvPr id="4" name="Slide Number Placeholder 3"/>
          <p:cNvSpPr>
            <a:spLocks noGrp="1"/>
          </p:cNvSpPr>
          <p:nvPr>
            <p:ph type="sldNum" sz="quarter" idx="10"/>
          </p:nvPr>
        </p:nvSpPr>
        <p:spPr/>
        <p:txBody>
          <a:bodyPr/>
          <a:lstStyle/>
          <a:p>
            <a:fld id="{37398178-6600-4E26-A728-86BD0C0BE4E9}" type="slidenum">
              <a:rPr lang="en-US" smtClean="0"/>
              <a:t>6</a:t>
            </a:fld>
            <a:endParaRPr lang="en-US" dirty="0"/>
          </a:p>
        </p:txBody>
      </p:sp>
    </p:spTree>
    <p:extLst>
      <p:ext uri="{BB962C8B-B14F-4D97-AF65-F5344CB8AC3E}">
        <p14:creationId xmlns:p14="http://schemas.microsoft.com/office/powerpoint/2010/main" val="1362949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Strengths, Needs, and Next Steps will be included with each subject-  This will give the parents more information about what their child is doing well, what they need to work on, and where they are going next in their learning.  </a:t>
            </a:r>
          </a:p>
          <a:p>
            <a:pPr marL="171450" indent="-171450">
              <a:buFontTx/>
              <a:buChar char="-"/>
            </a:pPr>
            <a:endParaRPr lang="en-US" dirty="0" smtClean="0"/>
          </a:p>
          <a:p>
            <a:pPr marL="171450" indent="-171450">
              <a:buFontTx/>
              <a:buChar char="-"/>
            </a:pPr>
            <a:r>
              <a:rPr lang="en-US" dirty="0" smtClean="0"/>
              <a:t>The Learning Habits- We need to separate the reporting on progress, achievement, and behavior.   Currently, all these things are rolled into one grade which makes it difficult for a parent to know if their child is actually meeting the learning goals, or if they’re just trying really hard, or even if they’re just really cooperative</a:t>
            </a:r>
          </a:p>
          <a:p>
            <a:pPr marL="171450" indent="-171450">
              <a:buFontTx/>
              <a:buChar char="-"/>
            </a:pPr>
            <a:endParaRPr lang="en-US" dirty="0" smtClean="0"/>
          </a:p>
          <a:p>
            <a:pPr marL="171450" indent="-171450">
              <a:buFontTx/>
              <a:buChar char="-"/>
            </a:pPr>
            <a:r>
              <a:rPr lang="en-US" dirty="0" smtClean="0"/>
              <a:t>PLP- Personalized Learning Plan and EAL- English as Another Language</a:t>
            </a:r>
          </a:p>
          <a:p>
            <a:pPr marL="171450" indent="-171450">
              <a:buFontTx/>
              <a:buChar char="-"/>
            </a:pPr>
            <a:r>
              <a:rPr lang="en-US" dirty="0" smtClean="0"/>
              <a:t>Response Form- Parents are encouraged to discuss the report card with their child and send in the response form to the school.  This replaces the report card envelope where parents could respond to the report.</a:t>
            </a:r>
            <a:endParaRPr lang="en-US" dirty="0"/>
          </a:p>
        </p:txBody>
      </p:sp>
      <p:sp>
        <p:nvSpPr>
          <p:cNvPr id="4" name="Slide Number Placeholder 3"/>
          <p:cNvSpPr>
            <a:spLocks noGrp="1"/>
          </p:cNvSpPr>
          <p:nvPr>
            <p:ph type="sldNum" sz="quarter" idx="10"/>
          </p:nvPr>
        </p:nvSpPr>
        <p:spPr/>
        <p:txBody>
          <a:bodyPr/>
          <a:lstStyle/>
          <a:p>
            <a:fld id="{37398178-6600-4E26-A728-86BD0C0BE4E9}" type="slidenum">
              <a:rPr lang="en-US" smtClean="0"/>
              <a:t>7</a:t>
            </a:fld>
            <a:endParaRPr lang="en-US" dirty="0"/>
          </a:p>
        </p:txBody>
      </p:sp>
    </p:spTree>
    <p:extLst>
      <p:ext uri="{BB962C8B-B14F-4D97-AF65-F5344CB8AC3E}">
        <p14:creationId xmlns:p14="http://schemas.microsoft.com/office/powerpoint/2010/main" val="2733190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reporting period stands alone.  There is no averaging of marks.  We need to separate out the skill areas within subjects to provide information about how well a student is meeting learning goals in the skills areas.</a:t>
            </a:r>
          </a:p>
          <a:p>
            <a:endParaRPr lang="en-US" dirty="0"/>
          </a:p>
          <a:p>
            <a:r>
              <a:rPr lang="en-US" dirty="0" smtClean="0"/>
              <a:t>For example, in English Language Arts, children are taught speaking, reading, and writing skills.  One overall grades does not provide enough information for students, parents or for teachers in upcoming grades.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7398178-6600-4E26-A728-86BD0C0BE4E9}" type="slidenum">
              <a:rPr lang="en-US" smtClean="0"/>
              <a:t>8</a:t>
            </a:fld>
            <a:endParaRPr lang="en-US" dirty="0"/>
          </a:p>
        </p:txBody>
      </p:sp>
    </p:spTree>
    <p:extLst>
      <p:ext uri="{BB962C8B-B14F-4D97-AF65-F5344CB8AC3E}">
        <p14:creationId xmlns:p14="http://schemas.microsoft.com/office/powerpoint/2010/main" val="4292769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point scale- Emphasize that this does not translate from the letter grades.  4+ is not the new A+.  4+ indicates that the child is achieving above grade level.  The example from EECD is a grade 7 student who would score a ‘strong’ on the grade 9 ELPA on a writing </a:t>
            </a:r>
            <a:r>
              <a:rPr lang="en-US" dirty="0" smtClean="0"/>
              <a:t>piece.</a:t>
            </a:r>
          </a:p>
          <a:p>
            <a:endParaRPr lang="en-US" dirty="0"/>
          </a:p>
          <a:p>
            <a:r>
              <a:rPr lang="en-US" dirty="0" smtClean="0"/>
              <a:t>-There is a long-standing tradition of reporting grades with percentages or letters.  Although these seem precise, educators who look closely at assessment, know that these old grading systems are problematic.  </a:t>
            </a:r>
          </a:p>
          <a:p>
            <a:endParaRPr lang="en-US" dirty="0"/>
          </a:p>
          <a:p>
            <a:r>
              <a:rPr lang="en-US" dirty="0" smtClean="0"/>
              <a:t>-</a:t>
            </a:r>
            <a:r>
              <a:rPr lang="en-US" b="1" u="sng" dirty="0" smtClean="0"/>
              <a:t>For example</a:t>
            </a:r>
            <a:r>
              <a:rPr lang="en-US" b="1" dirty="0" smtClean="0"/>
              <a:t>, if you went to the doctor for a physical and he/she told you that you have a B+ or an 85, what would you make of that? On the other hand what if he told you your blood pressure, pulse rate, cholesterol level etc.?</a:t>
            </a:r>
          </a:p>
          <a:p>
            <a:endParaRPr lang="en-US" b="1" dirty="0"/>
          </a:p>
          <a:p>
            <a:r>
              <a:rPr lang="en-US" b="1" dirty="0" smtClean="0"/>
              <a:t>-Which information gives you a better picture of your health and what you may need to do?</a:t>
            </a:r>
          </a:p>
          <a:p>
            <a:endParaRPr lang="en-US" b="1" dirty="0"/>
          </a:p>
          <a:p>
            <a:r>
              <a:rPr lang="en-US" b="1" dirty="0" smtClean="0"/>
              <a:t>-What if the doctor averaged all the numbers?  That complicates things even more! And makes it hard to understand the condition of your health and what you need to do.  Getting one grade for a subject area is similar.</a:t>
            </a:r>
            <a:endParaRPr lang="en-US" b="1" dirty="0"/>
          </a:p>
        </p:txBody>
      </p:sp>
      <p:sp>
        <p:nvSpPr>
          <p:cNvPr id="4" name="Slide Number Placeholder 3"/>
          <p:cNvSpPr>
            <a:spLocks noGrp="1"/>
          </p:cNvSpPr>
          <p:nvPr>
            <p:ph type="sldNum" sz="quarter" idx="10"/>
          </p:nvPr>
        </p:nvSpPr>
        <p:spPr/>
        <p:txBody>
          <a:bodyPr/>
          <a:lstStyle/>
          <a:p>
            <a:fld id="{37398178-6600-4E26-A728-86BD0C0BE4E9}" type="slidenum">
              <a:rPr lang="en-US" smtClean="0"/>
              <a:t>9</a:t>
            </a:fld>
            <a:endParaRPr lang="en-US"/>
          </a:p>
        </p:txBody>
      </p:sp>
    </p:spTree>
    <p:extLst>
      <p:ext uri="{BB962C8B-B14F-4D97-AF65-F5344CB8AC3E}">
        <p14:creationId xmlns:p14="http://schemas.microsoft.com/office/powerpoint/2010/main" val="3326433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Learning Habits have been identified as key areas which support success in learning and in life.  The same habits will be featured in K-8 to help students in their personal goals.  Expectations for each habit will increase with development and maturity.  This consistency is intended to support growth and to emphasize the importance of these habits.  These habits will be evaluated using the scale: Consistently, Usually, Sometimes, and Rarely.</a:t>
            </a:r>
            <a:endParaRPr lang="en-US" dirty="0"/>
          </a:p>
        </p:txBody>
      </p:sp>
      <p:sp>
        <p:nvSpPr>
          <p:cNvPr id="4" name="Slide Number Placeholder 3"/>
          <p:cNvSpPr>
            <a:spLocks noGrp="1"/>
          </p:cNvSpPr>
          <p:nvPr>
            <p:ph type="sldNum" sz="quarter" idx="10"/>
          </p:nvPr>
        </p:nvSpPr>
        <p:spPr/>
        <p:txBody>
          <a:bodyPr/>
          <a:lstStyle/>
          <a:p>
            <a:fld id="{37398178-6600-4E26-A728-86BD0C0BE4E9}" type="slidenum">
              <a:rPr lang="en-US" smtClean="0"/>
              <a:t>10</a:t>
            </a:fld>
            <a:endParaRPr lang="en-US"/>
          </a:p>
        </p:txBody>
      </p:sp>
    </p:spTree>
    <p:extLst>
      <p:ext uri="{BB962C8B-B14F-4D97-AF65-F5344CB8AC3E}">
        <p14:creationId xmlns:p14="http://schemas.microsoft.com/office/powerpoint/2010/main" val="846216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1-3 pieces of evidence for each learning standard</a:t>
            </a:r>
            <a:r>
              <a:rPr lang="en-US" baseline="0" dirty="0" smtClean="0"/>
              <a:t> (big idea)  Over time! Reason – adds validity and reliability (high quality professional judgements</a:t>
            </a:r>
          </a:p>
          <a:p>
            <a:r>
              <a:rPr lang="en-US" baseline="0" dirty="0" smtClean="0"/>
              <a:t>Culminating tasks – not first attempts</a:t>
            </a:r>
            <a:endParaRPr lang="en-US" dirty="0"/>
          </a:p>
        </p:txBody>
      </p:sp>
      <p:sp>
        <p:nvSpPr>
          <p:cNvPr id="4" name="Slide Number Placeholder 3"/>
          <p:cNvSpPr>
            <a:spLocks noGrp="1"/>
          </p:cNvSpPr>
          <p:nvPr>
            <p:ph type="sldNum" sz="quarter" idx="10"/>
          </p:nvPr>
        </p:nvSpPr>
        <p:spPr/>
        <p:txBody>
          <a:bodyPr/>
          <a:lstStyle/>
          <a:p>
            <a:fld id="{37398178-6600-4E26-A728-86BD0C0BE4E9}" type="slidenum">
              <a:rPr lang="en-US" smtClean="0"/>
              <a:t>11</a:t>
            </a:fld>
            <a:endParaRPr lang="en-US" dirty="0"/>
          </a:p>
        </p:txBody>
      </p:sp>
    </p:spTree>
    <p:extLst>
      <p:ext uri="{BB962C8B-B14F-4D97-AF65-F5344CB8AC3E}">
        <p14:creationId xmlns:p14="http://schemas.microsoft.com/office/powerpoint/2010/main" val="3354244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Answers the question- Why triangulation</a:t>
            </a:r>
            <a:r>
              <a:rPr lang="en-US" baseline="0" dirty="0" smtClean="0"/>
              <a:t> of evidence?  </a:t>
            </a:r>
            <a:endParaRPr lang="en-US" dirty="0"/>
          </a:p>
        </p:txBody>
      </p:sp>
      <p:sp>
        <p:nvSpPr>
          <p:cNvPr id="4" name="Slide Number Placeholder 3"/>
          <p:cNvSpPr>
            <a:spLocks noGrp="1"/>
          </p:cNvSpPr>
          <p:nvPr>
            <p:ph type="sldNum" sz="quarter" idx="10"/>
          </p:nvPr>
        </p:nvSpPr>
        <p:spPr/>
        <p:txBody>
          <a:bodyPr/>
          <a:lstStyle/>
          <a:p>
            <a:fld id="{37398178-6600-4E26-A728-86BD0C0BE4E9}" type="slidenum">
              <a:rPr lang="en-US" smtClean="0"/>
              <a:t>12</a:t>
            </a:fld>
            <a:endParaRPr lang="en-US" dirty="0"/>
          </a:p>
        </p:txBody>
      </p:sp>
    </p:spTree>
    <p:extLst>
      <p:ext uri="{BB962C8B-B14F-4D97-AF65-F5344CB8AC3E}">
        <p14:creationId xmlns:p14="http://schemas.microsoft.com/office/powerpoint/2010/main" val="3684410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398178-6600-4E26-A728-86BD0C0BE4E9}" type="slidenum">
              <a:rPr lang="en-US" smtClean="0"/>
              <a:t>13</a:t>
            </a:fld>
            <a:endParaRPr lang="en-US" dirty="0"/>
          </a:p>
        </p:txBody>
      </p:sp>
    </p:spTree>
    <p:extLst>
      <p:ext uri="{BB962C8B-B14F-4D97-AF65-F5344CB8AC3E}">
        <p14:creationId xmlns:p14="http://schemas.microsoft.com/office/powerpoint/2010/main" val="4061812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13844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97626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604949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900449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83322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865569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82299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70867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61070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91780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9/13/2016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27433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9/13/2016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75044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9/13/2016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95133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9/13/2016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63020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09101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9/13/2016</a:t>
            </a:fld>
            <a:endParaRPr lang="en-US" dirty="0"/>
          </a:p>
        </p:txBody>
      </p:sp>
    </p:spTree>
    <p:extLst>
      <p:ext uri="{BB962C8B-B14F-4D97-AF65-F5344CB8AC3E}">
        <p14:creationId xmlns:p14="http://schemas.microsoft.com/office/powerpoint/2010/main" val="803791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9/13/2016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52683625"/>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9.gif"/></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5747" y="1665023"/>
            <a:ext cx="7766936" cy="3313857"/>
          </a:xfrm>
        </p:spPr>
        <p:txBody>
          <a:bodyPr/>
          <a:lstStyle/>
          <a:p>
            <a:pPr algn="l"/>
            <a:r>
              <a:rPr lang="en-US" sz="8800" b="1" dirty="0" smtClean="0"/>
              <a:t>Harkins Middle School </a:t>
            </a:r>
            <a:r>
              <a:rPr lang="en-US" b="1" dirty="0" smtClean="0"/>
              <a:t/>
            </a:r>
            <a:br>
              <a:rPr lang="en-US" b="1" dirty="0" smtClean="0"/>
            </a:br>
            <a:endParaRPr lang="en-US" b="1" dirty="0"/>
          </a:p>
        </p:txBody>
      </p:sp>
      <p:sp>
        <p:nvSpPr>
          <p:cNvPr id="3" name="Subtitle 2"/>
          <p:cNvSpPr>
            <a:spLocks noGrp="1"/>
          </p:cNvSpPr>
          <p:nvPr>
            <p:ph type="subTitle" idx="1"/>
          </p:nvPr>
        </p:nvSpPr>
        <p:spPr>
          <a:xfrm>
            <a:off x="879270" y="4253009"/>
            <a:ext cx="7766936" cy="1096899"/>
          </a:xfrm>
        </p:spPr>
        <p:txBody>
          <a:bodyPr>
            <a:normAutofit/>
          </a:bodyPr>
          <a:lstStyle/>
          <a:p>
            <a:r>
              <a:rPr lang="en-US" sz="5400" b="1" dirty="0">
                <a:solidFill>
                  <a:schemeClr val="tx2">
                    <a:lumMod val="75000"/>
                  </a:schemeClr>
                </a:solidFill>
              </a:rPr>
              <a:t>Meet the </a:t>
            </a:r>
            <a:r>
              <a:rPr lang="en-US" sz="5400" b="1" dirty="0" smtClean="0">
                <a:solidFill>
                  <a:schemeClr val="tx2">
                    <a:lumMod val="75000"/>
                  </a:schemeClr>
                </a:solidFill>
              </a:rPr>
              <a:t>Teacher 2016</a:t>
            </a:r>
            <a:endParaRPr lang="en-US" sz="5400" dirty="0">
              <a:solidFill>
                <a:schemeClr val="tx2">
                  <a:lumMod val="75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3949" y="382089"/>
            <a:ext cx="1891652" cy="2292912"/>
          </a:xfrm>
          <a:prstGeom prst="rect">
            <a:avLst/>
          </a:prstGeom>
        </p:spPr>
      </p:pic>
    </p:spTree>
    <p:extLst>
      <p:ext uri="{BB962C8B-B14F-4D97-AF65-F5344CB8AC3E}">
        <p14:creationId xmlns:p14="http://schemas.microsoft.com/office/powerpoint/2010/main" val="36667051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207232608"/>
              </p:ext>
            </p:extLst>
          </p:nvPr>
        </p:nvGraphicFramePr>
        <p:xfrm>
          <a:off x="478777" y="1241946"/>
          <a:ext cx="8576860" cy="3316406"/>
        </p:xfrm>
        <a:graphic>
          <a:graphicData uri="http://schemas.openxmlformats.org/drawingml/2006/table">
            <a:tbl>
              <a:tblPr firstRow="1" bandRow="1">
                <a:tableStyleId>{5C22544A-7EE6-4342-B048-85BDC9FD1C3A}</a:tableStyleId>
              </a:tblPr>
              <a:tblGrid>
                <a:gridCol w="4288430"/>
                <a:gridCol w="4288430"/>
              </a:tblGrid>
              <a:tr h="573206">
                <a:tc>
                  <a:txBody>
                    <a:bodyPr/>
                    <a:lstStyle/>
                    <a:p>
                      <a:r>
                        <a:rPr lang="en-US" dirty="0" smtClean="0"/>
                        <a:t>Learning Habits</a:t>
                      </a:r>
                      <a:endParaRPr lang="en-US" dirty="0"/>
                    </a:p>
                  </a:txBody>
                  <a:tcPr/>
                </a:tc>
                <a:tc>
                  <a:txBody>
                    <a:bodyPr/>
                    <a:lstStyle/>
                    <a:p>
                      <a:r>
                        <a:rPr lang="en-US" dirty="0" smtClean="0"/>
                        <a:t>Observable Indicators</a:t>
                      </a:r>
                      <a:endParaRPr lang="en-US" dirty="0"/>
                    </a:p>
                  </a:txBody>
                  <a:tcPr/>
                </a:tc>
              </a:tr>
              <a:tr h="435486">
                <a:tc>
                  <a:txBody>
                    <a:bodyPr/>
                    <a:lstStyle/>
                    <a:p>
                      <a:r>
                        <a:rPr lang="en-US" dirty="0" smtClean="0"/>
                        <a:t>Independence</a:t>
                      </a:r>
                      <a:endParaRPr lang="en-US" dirty="0"/>
                    </a:p>
                  </a:txBody>
                  <a:tcPr/>
                </a:tc>
                <a:tc>
                  <a:txBody>
                    <a:bodyPr/>
                    <a:lstStyle/>
                    <a:p>
                      <a:r>
                        <a:rPr lang="en-US" sz="1000" dirty="0" smtClean="0"/>
                        <a:t>-Sets goals</a:t>
                      </a:r>
                      <a:r>
                        <a:rPr lang="en-US" sz="1000" baseline="0" dirty="0" smtClean="0"/>
                        <a:t> and reflects on goals</a:t>
                      </a:r>
                    </a:p>
                    <a:p>
                      <a:r>
                        <a:rPr lang="en-US" sz="1000" baseline="0" dirty="0" smtClean="0"/>
                        <a:t>-Asks for assistance when needed</a:t>
                      </a:r>
                    </a:p>
                    <a:p>
                      <a:r>
                        <a:rPr lang="en-US" sz="1000" baseline="0" dirty="0" smtClean="0"/>
                        <a:t>-Does not give up easily</a:t>
                      </a:r>
                      <a:endParaRPr lang="en-US" sz="1000" dirty="0"/>
                    </a:p>
                  </a:txBody>
                  <a:tcPr/>
                </a:tc>
              </a:tr>
              <a:tr h="435486">
                <a:tc>
                  <a:txBody>
                    <a:bodyPr/>
                    <a:lstStyle/>
                    <a:p>
                      <a:r>
                        <a:rPr lang="en-US" dirty="0" smtClean="0"/>
                        <a:t>Initiative</a:t>
                      </a:r>
                      <a:endParaRPr lang="en-US" dirty="0"/>
                    </a:p>
                  </a:txBody>
                  <a:tcPr/>
                </a:tc>
                <a:tc>
                  <a:txBody>
                    <a:bodyPr/>
                    <a:lstStyle/>
                    <a:p>
                      <a:r>
                        <a:rPr lang="en-US" sz="1000" dirty="0" smtClean="0"/>
                        <a:t>-Has the desire</a:t>
                      </a:r>
                      <a:r>
                        <a:rPr lang="en-US" sz="1000" baseline="0" dirty="0" smtClean="0"/>
                        <a:t> to learn</a:t>
                      </a:r>
                    </a:p>
                    <a:p>
                      <a:r>
                        <a:rPr lang="en-US" sz="1000" baseline="0" dirty="0" smtClean="0"/>
                        <a:t>-Works hard and makes an effort</a:t>
                      </a:r>
                    </a:p>
                    <a:p>
                      <a:r>
                        <a:rPr lang="en-US" sz="1000" baseline="0" dirty="0" smtClean="0"/>
                        <a:t>-Takes risks</a:t>
                      </a:r>
                      <a:endParaRPr lang="en-US" sz="1000" dirty="0"/>
                    </a:p>
                  </a:txBody>
                  <a:tcPr/>
                </a:tc>
              </a:tr>
              <a:tr h="435486">
                <a:tc>
                  <a:txBody>
                    <a:bodyPr/>
                    <a:lstStyle/>
                    <a:p>
                      <a:r>
                        <a:rPr lang="en-US" dirty="0" smtClean="0"/>
                        <a:t>Interactions</a:t>
                      </a:r>
                      <a:endParaRPr lang="en-US" dirty="0"/>
                    </a:p>
                  </a:txBody>
                  <a:tcPr/>
                </a:tc>
                <a:tc>
                  <a:txBody>
                    <a:bodyPr/>
                    <a:lstStyle/>
                    <a:p>
                      <a:r>
                        <a:rPr lang="en-US" sz="1000" dirty="0" smtClean="0"/>
                        <a:t>-Resolves conflict</a:t>
                      </a:r>
                      <a:r>
                        <a:rPr lang="en-US" sz="1000" baseline="0" dirty="0" smtClean="0"/>
                        <a:t> appropriately</a:t>
                      </a:r>
                    </a:p>
                    <a:p>
                      <a:r>
                        <a:rPr lang="en-US" sz="1000" baseline="0" dirty="0" smtClean="0"/>
                        <a:t>-Works well with others</a:t>
                      </a:r>
                    </a:p>
                    <a:p>
                      <a:r>
                        <a:rPr lang="en-US" sz="1000" baseline="0" dirty="0" smtClean="0"/>
                        <a:t>-Is respectful</a:t>
                      </a:r>
                      <a:endParaRPr lang="en-US" sz="1000" dirty="0"/>
                    </a:p>
                  </a:txBody>
                  <a:tcPr/>
                </a:tc>
              </a:tr>
              <a:tr h="435486">
                <a:tc>
                  <a:txBody>
                    <a:bodyPr/>
                    <a:lstStyle/>
                    <a:p>
                      <a:r>
                        <a:rPr lang="en-US" dirty="0" smtClean="0"/>
                        <a:t>Organization</a:t>
                      </a:r>
                      <a:endParaRPr lang="en-US" dirty="0"/>
                    </a:p>
                  </a:txBody>
                  <a:tcPr/>
                </a:tc>
                <a:tc>
                  <a:txBody>
                    <a:bodyPr/>
                    <a:lstStyle/>
                    <a:p>
                      <a:r>
                        <a:rPr lang="en-US" sz="1000" dirty="0" smtClean="0"/>
                        <a:t>-Creates and follows a plan</a:t>
                      </a:r>
                    </a:p>
                    <a:p>
                      <a:r>
                        <a:rPr lang="en-US" sz="1000" dirty="0" smtClean="0"/>
                        <a:t>-Manages time well to</a:t>
                      </a:r>
                      <a:r>
                        <a:rPr lang="en-US" sz="1000" baseline="0" dirty="0" smtClean="0"/>
                        <a:t> complete tasks</a:t>
                      </a:r>
                    </a:p>
                    <a:p>
                      <a:r>
                        <a:rPr lang="en-US" sz="1000" baseline="0" dirty="0" smtClean="0"/>
                        <a:t>-Manages personal belongings and learning materials</a:t>
                      </a:r>
                      <a:endParaRPr lang="en-US" sz="1000" dirty="0"/>
                    </a:p>
                  </a:txBody>
                  <a:tcPr/>
                </a:tc>
              </a:tr>
              <a:tr h="435486">
                <a:tc>
                  <a:txBody>
                    <a:bodyPr/>
                    <a:lstStyle/>
                    <a:p>
                      <a:r>
                        <a:rPr lang="en-US" dirty="0" smtClean="0"/>
                        <a:t>Responsibility</a:t>
                      </a:r>
                      <a:r>
                        <a:rPr lang="en-US" baseline="0" dirty="0" smtClean="0"/>
                        <a:t> </a:t>
                      </a:r>
                      <a:endParaRPr lang="en-US" dirty="0"/>
                    </a:p>
                  </a:txBody>
                  <a:tcPr/>
                </a:tc>
                <a:tc>
                  <a:txBody>
                    <a:bodyPr/>
                    <a:lstStyle/>
                    <a:p>
                      <a:r>
                        <a:rPr lang="en-US" sz="1000" dirty="0" smtClean="0"/>
                        <a:t>-Takes care of belongings and school property</a:t>
                      </a:r>
                    </a:p>
                    <a:p>
                      <a:r>
                        <a:rPr lang="en-US" sz="1000" dirty="0" smtClean="0"/>
                        <a:t>-Completes</a:t>
                      </a:r>
                      <a:r>
                        <a:rPr lang="en-US" sz="1000" baseline="0" dirty="0" smtClean="0"/>
                        <a:t> work on time</a:t>
                      </a:r>
                    </a:p>
                    <a:p>
                      <a:r>
                        <a:rPr lang="en-US" sz="1000" baseline="0" dirty="0" smtClean="0"/>
                        <a:t>-Accepts responsibility for actions and manages own behavior</a:t>
                      </a:r>
                      <a:endParaRPr lang="en-US" sz="1000" dirty="0"/>
                    </a:p>
                  </a:txBody>
                  <a:tcPr/>
                </a:tc>
              </a:tr>
            </a:tbl>
          </a:graphicData>
        </a:graphic>
      </p:graphicFrame>
      <p:sp>
        <p:nvSpPr>
          <p:cNvPr id="7" name="Title 6"/>
          <p:cNvSpPr>
            <a:spLocks noGrp="1"/>
          </p:cNvSpPr>
          <p:nvPr>
            <p:ph type="title"/>
          </p:nvPr>
        </p:nvSpPr>
        <p:spPr>
          <a:xfrm>
            <a:off x="418026" y="445827"/>
            <a:ext cx="8596668" cy="1320800"/>
          </a:xfrm>
        </p:spPr>
        <p:txBody>
          <a:bodyPr/>
          <a:lstStyle/>
          <a:p>
            <a:r>
              <a:rPr lang="en-US" dirty="0" smtClean="0"/>
              <a:t>Learning Habits</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932017942"/>
              </p:ext>
            </p:extLst>
          </p:nvPr>
        </p:nvGraphicFramePr>
        <p:xfrm>
          <a:off x="503452" y="4749420"/>
          <a:ext cx="8128000" cy="1828800"/>
        </p:xfrm>
        <a:graphic>
          <a:graphicData uri="http://schemas.openxmlformats.org/drawingml/2006/table">
            <a:tbl>
              <a:tblPr firstRow="1" bandRow="1">
                <a:tableStyleId>{5C22544A-7EE6-4342-B048-85BDC9FD1C3A}</a:tableStyleId>
              </a:tblPr>
              <a:tblGrid>
                <a:gridCol w="4054901"/>
                <a:gridCol w="4073099"/>
              </a:tblGrid>
              <a:tr h="177421">
                <a:tc>
                  <a:txBody>
                    <a:bodyPr/>
                    <a:lstStyle/>
                    <a:p>
                      <a:r>
                        <a:rPr lang="en-US" dirty="0" smtClean="0"/>
                        <a:t>Reporting Scale</a:t>
                      </a:r>
                      <a:r>
                        <a:rPr lang="en-US" baseline="0" dirty="0" smtClean="0"/>
                        <a:t> for Learning Habits</a:t>
                      </a:r>
                      <a:endParaRPr lang="en-US" dirty="0"/>
                    </a:p>
                  </a:txBody>
                  <a:tcPr>
                    <a:lnB w="12700" cap="flat" cmpd="sng" algn="ctr">
                      <a:solidFill>
                        <a:schemeClr val="tx1"/>
                      </a:solidFill>
                      <a:prstDash val="solid"/>
                      <a:round/>
                      <a:headEnd type="none" w="med" len="med"/>
                      <a:tailEnd type="none" w="med" len="med"/>
                    </a:lnB>
                  </a:tcPr>
                </a:tc>
                <a:tc>
                  <a:txBody>
                    <a:bodyPr/>
                    <a:lstStyle/>
                    <a:p>
                      <a:endParaRPr lang="en-US" dirty="0"/>
                    </a:p>
                  </a:txBody>
                  <a:tcPr/>
                </a:tc>
              </a:tr>
              <a:tr h="328981">
                <a:tc>
                  <a:txBody>
                    <a:bodyPr/>
                    <a:lstStyle/>
                    <a:p>
                      <a:r>
                        <a:rPr lang="en-US" dirty="0" smtClean="0"/>
                        <a:t>C- Consistently</a:t>
                      </a:r>
                      <a:endParaRPr lang="en-US" dirty="0"/>
                    </a:p>
                  </a:txBody>
                  <a:tcPr>
                    <a:lnT w="12700" cap="flat" cmpd="sng" algn="ctr">
                      <a:solidFill>
                        <a:schemeClr val="tx1"/>
                      </a:solidFill>
                      <a:prstDash val="solid"/>
                      <a:round/>
                      <a:headEnd type="none" w="med" len="med"/>
                      <a:tailEnd type="none" w="med" len="med"/>
                    </a:lnT>
                  </a:tcPr>
                </a:tc>
                <a:tc>
                  <a:txBody>
                    <a:bodyPr/>
                    <a:lstStyle/>
                    <a:p>
                      <a:r>
                        <a:rPr lang="en-US" dirty="0" smtClean="0"/>
                        <a:t>Almost</a:t>
                      </a:r>
                      <a:r>
                        <a:rPr lang="en-US" baseline="0" dirty="0" smtClean="0"/>
                        <a:t> all of the time</a:t>
                      </a:r>
                      <a:endParaRPr lang="en-US" dirty="0"/>
                    </a:p>
                  </a:txBody>
                  <a:tcPr/>
                </a:tc>
              </a:tr>
              <a:tr h="328981">
                <a:tc>
                  <a:txBody>
                    <a:bodyPr/>
                    <a:lstStyle/>
                    <a:p>
                      <a:r>
                        <a:rPr lang="en-US" dirty="0" smtClean="0"/>
                        <a:t>U- Usually</a:t>
                      </a:r>
                      <a:endParaRPr lang="en-US" dirty="0"/>
                    </a:p>
                  </a:txBody>
                  <a:tcPr/>
                </a:tc>
                <a:tc>
                  <a:txBody>
                    <a:bodyPr/>
                    <a:lstStyle/>
                    <a:p>
                      <a:r>
                        <a:rPr lang="en-US" dirty="0" smtClean="0"/>
                        <a:t>More than half the time</a:t>
                      </a:r>
                      <a:endParaRPr lang="en-US" dirty="0"/>
                    </a:p>
                  </a:txBody>
                  <a:tcPr/>
                </a:tc>
              </a:tr>
              <a:tr h="182880">
                <a:tc>
                  <a:txBody>
                    <a:bodyPr/>
                    <a:lstStyle/>
                    <a:p>
                      <a:r>
                        <a:rPr lang="en-US" dirty="0" smtClean="0"/>
                        <a:t>S- Sometimes</a:t>
                      </a:r>
                      <a:endParaRPr lang="en-US" dirty="0"/>
                    </a:p>
                  </a:txBody>
                  <a:tcPr>
                    <a:lnB w="12700" cap="flat" cmpd="sng" algn="ctr">
                      <a:solidFill>
                        <a:schemeClr val="tx1"/>
                      </a:solidFill>
                      <a:prstDash val="solid"/>
                      <a:round/>
                      <a:headEnd type="none" w="med" len="med"/>
                      <a:tailEnd type="none" w="med" len="med"/>
                    </a:lnB>
                  </a:tcPr>
                </a:tc>
                <a:tc>
                  <a:txBody>
                    <a:bodyPr/>
                    <a:lstStyle/>
                    <a:p>
                      <a:r>
                        <a:rPr lang="en-US" dirty="0" smtClean="0"/>
                        <a:t>Less than half of the</a:t>
                      </a:r>
                      <a:r>
                        <a:rPr lang="en-US" baseline="0" dirty="0" smtClean="0"/>
                        <a:t> time</a:t>
                      </a:r>
                      <a:endParaRPr lang="en-US" dirty="0"/>
                    </a:p>
                  </a:txBody>
                  <a:tcPr>
                    <a:lnB w="12700" cap="flat" cmpd="sng" algn="ctr">
                      <a:solidFill>
                        <a:schemeClr val="tx1"/>
                      </a:solidFill>
                      <a:prstDash val="solid"/>
                      <a:round/>
                      <a:headEnd type="none" w="med" len="med"/>
                      <a:tailEnd type="none" w="med" len="med"/>
                    </a:lnB>
                  </a:tcPr>
                </a:tc>
              </a:tr>
              <a:tr h="182880">
                <a:tc>
                  <a:txBody>
                    <a:bodyPr/>
                    <a:lstStyle/>
                    <a:p>
                      <a:r>
                        <a:rPr lang="en-US" dirty="0" smtClean="0"/>
                        <a:t>R- Rarely</a:t>
                      </a:r>
                      <a:endParaRPr lang="en-US" dirty="0"/>
                    </a:p>
                  </a:txBody>
                  <a:tcPr>
                    <a:lnT w="12700" cap="flat" cmpd="sng" algn="ctr">
                      <a:solidFill>
                        <a:schemeClr val="tx1"/>
                      </a:solidFill>
                      <a:prstDash val="solid"/>
                      <a:round/>
                      <a:headEnd type="none" w="med" len="med"/>
                      <a:tailEnd type="none" w="med" len="med"/>
                    </a:lnT>
                  </a:tcPr>
                </a:tc>
                <a:tc>
                  <a:txBody>
                    <a:bodyPr/>
                    <a:lstStyle/>
                    <a:p>
                      <a:r>
                        <a:rPr lang="en-US" dirty="0" smtClean="0"/>
                        <a:t>Almost never or never</a:t>
                      </a:r>
                      <a:endParaRPr lang="en-US" dirty="0"/>
                    </a:p>
                  </a:txBody>
                  <a:tcPr>
                    <a:lnT w="12700" cap="flat" cmpd="sng" algn="ctr">
                      <a:solidFill>
                        <a:schemeClr val="tx1"/>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341141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7334" y="609600"/>
            <a:ext cx="9722260" cy="1320800"/>
          </a:xfrm>
        </p:spPr>
        <p:txBody>
          <a:bodyPr/>
          <a:lstStyle/>
          <a:p>
            <a:r>
              <a:rPr lang="en-US" dirty="0"/>
              <a:t>Triangulation of </a:t>
            </a:r>
            <a:r>
              <a:rPr lang="en-US" dirty="0" smtClean="0"/>
              <a:t>Evidence: </a:t>
            </a:r>
            <a:r>
              <a:rPr lang="en-US" dirty="0"/>
              <a:t/>
            </a:r>
            <a:br>
              <a:rPr lang="en-US" dirty="0"/>
            </a:br>
            <a:r>
              <a:rPr lang="en-US" dirty="0"/>
              <a:t>The </a:t>
            </a:r>
            <a:r>
              <a:rPr lang="en-US" dirty="0" smtClean="0"/>
              <a:t>Three Components</a:t>
            </a:r>
            <a:endParaRPr lang="en-US" dirty="0"/>
          </a:p>
        </p:txBody>
      </p:sp>
      <p:pic>
        <p:nvPicPr>
          <p:cNvPr id="12" name="Content Placeholder 1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8866" y="2137048"/>
            <a:ext cx="7369791" cy="4323610"/>
          </a:xfrm>
        </p:spPr>
      </p:pic>
    </p:spTree>
    <p:extLst>
      <p:ext uri="{BB962C8B-B14F-4D97-AF65-F5344CB8AC3E}">
        <p14:creationId xmlns:p14="http://schemas.microsoft.com/office/powerpoint/2010/main" val="359413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505" y="609600"/>
            <a:ext cx="8596668" cy="1320800"/>
          </a:xfrm>
        </p:spPr>
        <p:txBody>
          <a:bodyPr/>
          <a:lstStyle/>
          <a:p>
            <a:r>
              <a:rPr lang="en-US" dirty="0" smtClean="0"/>
              <a:t>Value of Triangulation</a:t>
            </a:r>
            <a:endParaRPr lang="en-US" dirty="0"/>
          </a:p>
        </p:txBody>
      </p:sp>
      <p:sp>
        <p:nvSpPr>
          <p:cNvPr id="3" name="Content Placeholder 2"/>
          <p:cNvSpPr>
            <a:spLocks noGrp="1"/>
          </p:cNvSpPr>
          <p:nvPr>
            <p:ph idx="1"/>
          </p:nvPr>
        </p:nvSpPr>
        <p:spPr>
          <a:xfrm>
            <a:off x="421612" y="1801505"/>
            <a:ext cx="9108111" cy="4594700"/>
          </a:xfrm>
        </p:spPr>
        <p:txBody>
          <a:bodyPr>
            <a:normAutofit/>
          </a:bodyPr>
          <a:lstStyle/>
          <a:p>
            <a:r>
              <a:rPr lang="en-US" sz="2800" dirty="0" smtClean="0"/>
              <a:t>Validity  - evidence from multiple sources over time</a:t>
            </a:r>
          </a:p>
          <a:p>
            <a:r>
              <a:rPr lang="en-US" sz="2800" dirty="0" smtClean="0"/>
              <a:t>Reliability – repeatability</a:t>
            </a:r>
            <a:endParaRPr lang="en-US" sz="2800" dirty="0"/>
          </a:p>
          <a:p>
            <a:r>
              <a:rPr lang="en-US" sz="2800" dirty="0" smtClean="0"/>
              <a:t>Guiding question – Does my evidence match what needs to be learned?</a:t>
            </a:r>
          </a:p>
          <a:p>
            <a:r>
              <a:rPr lang="en-US" sz="2800" dirty="0" smtClean="0"/>
              <a:t>Criteria must be clear to all</a:t>
            </a:r>
            <a:endParaRPr lang="en-US" sz="2800" dirty="0"/>
          </a:p>
        </p:txBody>
      </p:sp>
    </p:spTree>
    <p:extLst>
      <p:ext uri="{BB962C8B-B14F-4D97-AF65-F5344CB8AC3E}">
        <p14:creationId xmlns:p14="http://schemas.microsoft.com/office/powerpoint/2010/main" val="1487734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Triangulation of Evidence</a:t>
            </a:r>
            <a:endParaRPr lang="en-US" dirty="0"/>
          </a:p>
        </p:txBody>
      </p:sp>
      <p:sp>
        <p:nvSpPr>
          <p:cNvPr id="5" name="Text Placeholder 4"/>
          <p:cNvSpPr>
            <a:spLocks noGrp="1"/>
          </p:cNvSpPr>
          <p:nvPr>
            <p:ph type="body" idx="1"/>
          </p:nvPr>
        </p:nvSpPr>
        <p:spPr>
          <a:xfrm>
            <a:off x="675744" y="1469430"/>
            <a:ext cx="4185623" cy="576262"/>
          </a:xfrm>
        </p:spPr>
        <p:txBody>
          <a:bodyPr/>
          <a:lstStyle/>
          <a:p>
            <a:r>
              <a:rPr lang="en-CA" b="1" dirty="0" smtClean="0"/>
              <a:t>Products / Performance</a:t>
            </a:r>
            <a:endParaRPr lang="en-CA" b="1" dirty="0"/>
          </a:p>
        </p:txBody>
      </p:sp>
      <p:sp>
        <p:nvSpPr>
          <p:cNvPr id="3" name="Content Placeholder 2"/>
          <p:cNvSpPr>
            <a:spLocks noGrp="1"/>
          </p:cNvSpPr>
          <p:nvPr>
            <p:ph sz="half" idx="2"/>
          </p:nvPr>
        </p:nvSpPr>
        <p:spPr>
          <a:xfrm>
            <a:off x="675744" y="2045693"/>
            <a:ext cx="4185623" cy="2617748"/>
          </a:xfrm>
        </p:spPr>
        <p:txBody>
          <a:bodyPr/>
          <a:lstStyle/>
          <a:p>
            <a:r>
              <a:rPr lang="en-US" dirty="0"/>
              <a:t>Products are tangible materials created by students </a:t>
            </a:r>
            <a:r>
              <a:rPr lang="en-US" dirty="0" smtClean="0"/>
              <a:t>that teachers use for assessment purposes.</a:t>
            </a:r>
            <a:endParaRPr lang="en-US" dirty="0"/>
          </a:p>
          <a:p>
            <a:r>
              <a:rPr lang="en-US" dirty="0" smtClean="0"/>
              <a:t>Traditionally teachers have used these exclusively to assess students. </a:t>
            </a:r>
          </a:p>
          <a:p>
            <a:r>
              <a:rPr lang="en-US" dirty="0" smtClean="0"/>
              <a:t>Products are </a:t>
            </a:r>
            <a:r>
              <a:rPr lang="en-US" b="1" dirty="0" smtClean="0"/>
              <a:t>ONLY</a:t>
            </a:r>
            <a:r>
              <a:rPr lang="en-US" dirty="0" smtClean="0"/>
              <a:t> one of three types of assessment evidence</a:t>
            </a:r>
          </a:p>
        </p:txBody>
      </p:sp>
      <p:sp>
        <p:nvSpPr>
          <p:cNvPr id="6" name="Text Placeholder 5"/>
          <p:cNvSpPr>
            <a:spLocks noGrp="1"/>
          </p:cNvSpPr>
          <p:nvPr>
            <p:ph type="body" sz="quarter" idx="3"/>
          </p:nvPr>
        </p:nvSpPr>
        <p:spPr>
          <a:xfrm>
            <a:off x="5606193" y="2403698"/>
            <a:ext cx="4185618" cy="576262"/>
          </a:xfrm>
        </p:spPr>
        <p:txBody>
          <a:bodyPr/>
          <a:lstStyle/>
          <a:p>
            <a:r>
              <a:rPr lang="en-US" b="1" dirty="0" smtClean="0"/>
              <a:t>Observations </a:t>
            </a:r>
            <a:endParaRPr lang="en-CA" b="1" dirty="0"/>
          </a:p>
        </p:txBody>
      </p:sp>
      <p:sp>
        <p:nvSpPr>
          <p:cNvPr id="7" name="Content Placeholder 6"/>
          <p:cNvSpPr>
            <a:spLocks noGrp="1"/>
          </p:cNvSpPr>
          <p:nvPr>
            <p:ph sz="quarter" idx="4"/>
          </p:nvPr>
        </p:nvSpPr>
        <p:spPr>
          <a:xfrm>
            <a:off x="5741558" y="2979960"/>
            <a:ext cx="4185617" cy="2689192"/>
          </a:xfrm>
        </p:spPr>
        <p:txBody>
          <a:bodyPr/>
          <a:lstStyle/>
          <a:p>
            <a:r>
              <a:rPr lang="en-US" dirty="0"/>
              <a:t>A teacher will watch and assess a student’s action</a:t>
            </a:r>
          </a:p>
          <a:p>
            <a:r>
              <a:rPr lang="en-US" dirty="0"/>
              <a:t>Some learning can only be observed</a:t>
            </a:r>
          </a:p>
          <a:p>
            <a:r>
              <a:rPr lang="en-US" dirty="0"/>
              <a:t>Some students are better at showing</a:t>
            </a:r>
          </a:p>
          <a:p>
            <a:r>
              <a:rPr lang="en-US" dirty="0"/>
              <a:t>Ensure there is a purpose</a:t>
            </a:r>
          </a:p>
          <a:p>
            <a:pPr marL="0" indent="0">
              <a:buNone/>
            </a:pPr>
            <a:endParaRPr lang="en-CA"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8726" y="505487"/>
            <a:ext cx="1516031" cy="133107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67868" y="4663441"/>
            <a:ext cx="1935183" cy="1757431"/>
          </a:xfrm>
          <a:prstGeom prst="rect">
            <a:avLst/>
          </a:prstGeom>
        </p:spPr>
      </p:pic>
      <p:sp>
        <p:nvSpPr>
          <p:cNvPr id="9" name="Text Placeholder 5"/>
          <p:cNvSpPr txBox="1">
            <a:spLocks/>
          </p:cNvSpPr>
          <p:nvPr/>
        </p:nvSpPr>
        <p:spPr>
          <a:xfrm>
            <a:off x="599891" y="4702105"/>
            <a:ext cx="4185618" cy="576262"/>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400" b="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2000" b="1"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800" b="1"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9pPr>
          </a:lstStyle>
          <a:p>
            <a:r>
              <a:rPr lang="en-US" b="1" dirty="0" smtClean="0"/>
              <a:t>Conversations</a:t>
            </a:r>
            <a:r>
              <a:rPr lang="en-US" dirty="0" smtClean="0"/>
              <a:t> </a:t>
            </a:r>
            <a:endParaRPr lang="en-CA" dirty="0"/>
          </a:p>
        </p:txBody>
      </p:sp>
      <p:sp>
        <p:nvSpPr>
          <p:cNvPr id="10" name="Content Placeholder 6"/>
          <p:cNvSpPr txBox="1">
            <a:spLocks/>
          </p:cNvSpPr>
          <p:nvPr/>
        </p:nvSpPr>
        <p:spPr>
          <a:xfrm>
            <a:off x="675750" y="5278367"/>
            <a:ext cx="4185617" cy="1492637"/>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a:t>A teacher will listen to the learner and assess the learning based on the discussion</a:t>
            </a:r>
          </a:p>
          <a:p>
            <a:r>
              <a:rPr lang="en-US" dirty="0"/>
              <a:t>This can be face-to-face or in writing</a:t>
            </a:r>
          </a:p>
        </p:txBody>
      </p:sp>
    </p:spTree>
    <p:extLst>
      <p:ext uri="{BB962C8B-B14F-4D97-AF65-F5344CB8AC3E}">
        <p14:creationId xmlns:p14="http://schemas.microsoft.com/office/powerpoint/2010/main" val="679653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86603" y="335597"/>
            <a:ext cx="9621671" cy="6522403"/>
          </a:xfrm>
          <a:prstGeom prst="rect">
            <a:avLst/>
          </a:prstGeom>
        </p:spPr>
      </p:pic>
      <p:sp>
        <p:nvSpPr>
          <p:cNvPr id="2" name="Rectangle 1"/>
          <p:cNvSpPr/>
          <p:nvPr/>
        </p:nvSpPr>
        <p:spPr>
          <a:xfrm>
            <a:off x="9021170" y="5336275"/>
            <a:ext cx="777923" cy="4913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93854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650" y="248835"/>
            <a:ext cx="8596668" cy="1320800"/>
          </a:xfrm>
        </p:spPr>
        <p:txBody>
          <a:bodyPr>
            <a:noAutofit/>
          </a:bodyPr>
          <a:lstStyle/>
          <a:p>
            <a:r>
              <a:rPr lang="en-US" sz="4800" dirty="0" smtClean="0">
                <a:solidFill>
                  <a:srgbClr val="002060"/>
                </a:solidFill>
              </a:rPr>
              <a:t>Student Attendance Policy</a:t>
            </a:r>
            <a:endParaRPr lang="en-US" sz="4800" dirty="0">
              <a:solidFill>
                <a:srgbClr val="002060"/>
              </a:solidFill>
            </a:endParaRPr>
          </a:p>
        </p:txBody>
      </p:sp>
      <p:pic>
        <p:nvPicPr>
          <p:cNvPr id="3" name="Picture 2"/>
          <p:cNvPicPr>
            <a:picLocks noChangeAspect="1"/>
          </p:cNvPicPr>
          <p:nvPr/>
        </p:nvPicPr>
        <p:blipFill>
          <a:blip r:embed="rId2"/>
          <a:stretch>
            <a:fillRect/>
          </a:stretch>
        </p:blipFill>
        <p:spPr>
          <a:xfrm>
            <a:off x="320650" y="1107993"/>
            <a:ext cx="11536503" cy="4926700"/>
          </a:xfrm>
          <a:prstGeom prst="rect">
            <a:avLst/>
          </a:prstGeom>
        </p:spPr>
      </p:pic>
    </p:spTree>
    <p:extLst>
      <p:ext uri="{BB962C8B-B14F-4D97-AF65-F5344CB8AC3E}">
        <p14:creationId xmlns:p14="http://schemas.microsoft.com/office/powerpoint/2010/main" val="42223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6114" y="320584"/>
            <a:ext cx="11829719" cy="4451800"/>
          </a:xfrm>
          <a:prstGeom prst="rect">
            <a:avLst/>
          </a:prstGeom>
        </p:spPr>
      </p:pic>
    </p:spTree>
    <p:extLst>
      <p:ext uri="{BB962C8B-B14F-4D97-AF65-F5344CB8AC3E}">
        <p14:creationId xmlns:p14="http://schemas.microsoft.com/office/powerpoint/2010/main" val="24892546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3905" y="5137874"/>
            <a:ext cx="8596668" cy="1320800"/>
          </a:xfrm>
        </p:spPr>
        <p:txBody>
          <a:bodyPr>
            <a:normAutofit/>
          </a:bodyPr>
          <a:lstStyle/>
          <a:p>
            <a:r>
              <a:rPr lang="en-US" sz="6600" dirty="0" smtClean="0"/>
              <a:t>Thank you!</a:t>
            </a:r>
            <a:endParaRPr lang="en-US" sz="6600" dirty="0"/>
          </a:p>
        </p:txBody>
      </p:sp>
      <p:sp>
        <p:nvSpPr>
          <p:cNvPr id="3" name="Content Placeholder 2"/>
          <p:cNvSpPr>
            <a:spLocks noGrp="1"/>
          </p:cNvSpPr>
          <p:nvPr>
            <p:ph idx="1"/>
          </p:nvPr>
        </p:nvSpPr>
        <p:spPr>
          <a:xfrm>
            <a:off x="982134" y="731948"/>
            <a:ext cx="8596668" cy="3880773"/>
          </a:xfrm>
        </p:spPr>
        <p:txBody>
          <a:bodyPr>
            <a:normAutofit/>
          </a:bodyPr>
          <a:lstStyle/>
          <a:p>
            <a:pPr marL="0" indent="0">
              <a:buNone/>
            </a:pPr>
            <a:r>
              <a:rPr lang="en-US" sz="4800" dirty="0" smtClean="0"/>
              <a:t>Questions?</a:t>
            </a:r>
            <a:endParaRPr lang="en-US" sz="4800" dirty="0"/>
          </a:p>
        </p:txBody>
      </p:sp>
      <p:pic>
        <p:nvPicPr>
          <p:cNvPr id="4" name="Picture 3"/>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6972"/>
          <a:stretch/>
        </p:blipFill>
        <p:spPr>
          <a:xfrm>
            <a:off x="2960425" y="514189"/>
            <a:ext cx="6487749" cy="4316293"/>
          </a:xfrm>
          <a:prstGeom prst="rect">
            <a:avLst/>
          </a:prstGeom>
        </p:spPr>
      </p:pic>
    </p:spTree>
    <p:extLst>
      <p:ext uri="{BB962C8B-B14F-4D97-AF65-F5344CB8AC3E}">
        <p14:creationId xmlns:p14="http://schemas.microsoft.com/office/powerpoint/2010/main" val="3589754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3458" y="655091"/>
            <a:ext cx="8818835" cy="4832092"/>
          </a:xfrm>
          <a:prstGeom prst="rect">
            <a:avLst/>
          </a:prstGeom>
          <a:noFill/>
        </p:spPr>
        <p:txBody>
          <a:bodyPr wrap="square" rtlCol="0">
            <a:spAutoFit/>
          </a:bodyPr>
          <a:lstStyle/>
          <a:p>
            <a:r>
              <a:rPr lang="en-US" sz="4400" dirty="0" smtClean="0">
                <a:solidFill>
                  <a:srgbClr val="002060"/>
                </a:solidFill>
              </a:rPr>
              <a:t>Agenda:</a:t>
            </a:r>
          </a:p>
          <a:p>
            <a:pPr marL="571500" indent="-571500">
              <a:buFont typeface="Arial" panose="020B0604020202020204" pitchFamily="34" charset="0"/>
              <a:buChar char="•"/>
            </a:pPr>
            <a:r>
              <a:rPr lang="en-US" sz="4400" dirty="0" smtClean="0">
                <a:solidFill>
                  <a:srgbClr val="002060"/>
                </a:solidFill>
              </a:rPr>
              <a:t>Welcome </a:t>
            </a:r>
          </a:p>
          <a:p>
            <a:pPr marL="571500" indent="-571500">
              <a:buFont typeface="Arial" panose="020B0604020202020204" pitchFamily="34" charset="0"/>
              <a:buChar char="•"/>
            </a:pPr>
            <a:r>
              <a:rPr lang="en-US" sz="4400" dirty="0" smtClean="0">
                <a:solidFill>
                  <a:srgbClr val="002060"/>
                </a:solidFill>
              </a:rPr>
              <a:t>Important HMS information</a:t>
            </a:r>
          </a:p>
          <a:p>
            <a:pPr marL="571500" indent="-571500">
              <a:buFont typeface="Arial" panose="020B0604020202020204" pitchFamily="34" charset="0"/>
              <a:buChar char="•"/>
            </a:pPr>
            <a:r>
              <a:rPr lang="en-US" sz="4400" dirty="0" smtClean="0">
                <a:solidFill>
                  <a:srgbClr val="002060"/>
                </a:solidFill>
              </a:rPr>
              <a:t>Our Website/Facebook page</a:t>
            </a:r>
          </a:p>
          <a:p>
            <a:pPr marL="571500" indent="-571500">
              <a:buFont typeface="Arial" panose="020B0604020202020204" pitchFamily="34" charset="0"/>
              <a:buChar char="•"/>
            </a:pPr>
            <a:r>
              <a:rPr lang="en-US" sz="4400" dirty="0" smtClean="0">
                <a:solidFill>
                  <a:srgbClr val="002060"/>
                </a:solidFill>
              </a:rPr>
              <a:t>New Report Card</a:t>
            </a:r>
          </a:p>
          <a:p>
            <a:pPr marL="571500" indent="-571500">
              <a:buFont typeface="Arial" panose="020B0604020202020204" pitchFamily="34" charset="0"/>
              <a:buChar char="•"/>
            </a:pPr>
            <a:r>
              <a:rPr lang="en-US" sz="4400" dirty="0" smtClean="0">
                <a:solidFill>
                  <a:srgbClr val="002060"/>
                </a:solidFill>
              </a:rPr>
              <a:t>Attendance Policy</a:t>
            </a:r>
          </a:p>
          <a:p>
            <a:pPr marL="571500" indent="-571500">
              <a:buFont typeface="Arial" panose="020B0604020202020204" pitchFamily="34" charset="0"/>
              <a:buChar char="•"/>
            </a:pPr>
            <a:r>
              <a:rPr lang="en-US" sz="4400" dirty="0" smtClean="0">
                <a:solidFill>
                  <a:srgbClr val="002060"/>
                </a:solidFill>
              </a:rPr>
              <a:t>Meet and greet </a:t>
            </a:r>
            <a:endParaRPr lang="en-US" sz="4400" dirty="0">
              <a:solidFill>
                <a:srgbClr val="002060"/>
              </a:solidFill>
            </a:endParaRPr>
          </a:p>
        </p:txBody>
      </p:sp>
    </p:spTree>
    <p:extLst>
      <p:ext uri="{BB962C8B-B14F-4D97-AF65-F5344CB8AC3E}">
        <p14:creationId xmlns:p14="http://schemas.microsoft.com/office/powerpoint/2010/main" val="138871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785" y="341194"/>
            <a:ext cx="9826388" cy="7263527"/>
          </a:xfrm>
          <a:prstGeom prst="rect">
            <a:avLst/>
          </a:prstGeom>
          <a:noFill/>
        </p:spPr>
        <p:txBody>
          <a:bodyPr wrap="square" rtlCol="0">
            <a:spAutoFit/>
          </a:bodyPr>
          <a:lstStyle/>
          <a:p>
            <a:r>
              <a:rPr lang="en-US" sz="2800" b="1" dirty="0" smtClean="0">
                <a:solidFill>
                  <a:srgbClr val="002060"/>
                </a:solidFill>
              </a:rPr>
              <a:t>Important Information for Parents:</a:t>
            </a:r>
            <a:endParaRPr lang="en-US" sz="2800" dirty="0" smtClean="0">
              <a:solidFill>
                <a:srgbClr val="002060"/>
              </a:solidFill>
            </a:endParaRPr>
          </a:p>
          <a:p>
            <a:endParaRPr lang="en-US" sz="2800" dirty="0">
              <a:solidFill>
                <a:srgbClr val="002060"/>
              </a:solidFill>
            </a:endParaRPr>
          </a:p>
          <a:p>
            <a:pPr marL="285750" indent="-285750">
              <a:buFont typeface="Arial" panose="020B0604020202020204" pitchFamily="34" charset="0"/>
              <a:buChar char="•"/>
            </a:pPr>
            <a:r>
              <a:rPr lang="en-US" sz="2800" dirty="0" smtClean="0">
                <a:solidFill>
                  <a:srgbClr val="002060"/>
                </a:solidFill>
              </a:rPr>
              <a:t>Harkins Middle School is a closed campus. If your child is being picked up early, they need to be signed out at the main office.  If they arrive late, they will need to sign in.</a:t>
            </a:r>
            <a:br>
              <a:rPr lang="en-US" sz="2800" dirty="0" smtClean="0">
                <a:solidFill>
                  <a:srgbClr val="002060"/>
                </a:solidFill>
              </a:rPr>
            </a:br>
            <a:endParaRPr lang="en-US" sz="2800" dirty="0" smtClean="0">
              <a:solidFill>
                <a:srgbClr val="002060"/>
              </a:solidFill>
            </a:endParaRPr>
          </a:p>
          <a:p>
            <a:pPr marL="285750" indent="-285750">
              <a:buFont typeface="Arial" panose="020B0604020202020204" pitchFamily="34" charset="0"/>
              <a:buChar char="•"/>
            </a:pPr>
            <a:r>
              <a:rPr lang="en-US" sz="2800" dirty="0" smtClean="0">
                <a:solidFill>
                  <a:srgbClr val="002060"/>
                </a:solidFill>
              </a:rPr>
              <a:t>Visitors to the school need to buzz in.</a:t>
            </a:r>
            <a:br>
              <a:rPr lang="en-US" sz="2800" dirty="0" smtClean="0">
                <a:solidFill>
                  <a:srgbClr val="002060"/>
                </a:solidFill>
              </a:rPr>
            </a:br>
            <a:endParaRPr lang="en-US" sz="2800" dirty="0" smtClean="0">
              <a:solidFill>
                <a:srgbClr val="002060"/>
              </a:solidFill>
            </a:endParaRPr>
          </a:p>
          <a:p>
            <a:pPr marL="285750" indent="-285750">
              <a:buFont typeface="Arial" panose="020B0604020202020204" pitchFamily="34" charset="0"/>
              <a:buChar char="•"/>
            </a:pPr>
            <a:r>
              <a:rPr lang="en-US" sz="2800" dirty="0" smtClean="0">
                <a:solidFill>
                  <a:srgbClr val="002060"/>
                </a:solidFill>
              </a:rPr>
              <a:t>Drop off for students getting a drive to school.</a:t>
            </a:r>
            <a:br>
              <a:rPr lang="en-US" sz="2800" dirty="0" smtClean="0">
                <a:solidFill>
                  <a:srgbClr val="002060"/>
                </a:solidFill>
              </a:rPr>
            </a:br>
            <a:endParaRPr lang="en-US" sz="2800" dirty="0" smtClean="0">
              <a:solidFill>
                <a:srgbClr val="002060"/>
              </a:solidFill>
            </a:endParaRPr>
          </a:p>
          <a:p>
            <a:pPr marL="285750" indent="-285750">
              <a:buFont typeface="Arial" panose="020B0604020202020204" pitchFamily="34" charset="0"/>
              <a:buChar char="•"/>
            </a:pPr>
            <a:r>
              <a:rPr lang="en-US" sz="2800" dirty="0" smtClean="0">
                <a:solidFill>
                  <a:srgbClr val="002060"/>
                </a:solidFill>
              </a:rPr>
              <a:t>No agendas this year but teams have provided a homework folder that should </a:t>
            </a:r>
            <a:r>
              <a:rPr lang="en-US" sz="2800" dirty="0" smtClean="0">
                <a:solidFill>
                  <a:srgbClr val="002060"/>
                </a:solidFill>
              </a:rPr>
              <a:t>go</a:t>
            </a:r>
            <a:r>
              <a:rPr lang="en-US" sz="2800" dirty="0" smtClean="0">
                <a:solidFill>
                  <a:srgbClr val="002060"/>
                </a:solidFill>
              </a:rPr>
              <a:t> </a:t>
            </a:r>
            <a:r>
              <a:rPr lang="en-US" sz="2800" dirty="0" smtClean="0">
                <a:solidFill>
                  <a:srgbClr val="002060"/>
                </a:solidFill>
              </a:rPr>
              <a:t>home regularly.</a:t>
            </a:r>
            <a:br>
              <a:rPr lang="en-US" sz="2800" dirty="0" smtClean="0">
                <a:solidFill>
                  <a:srgbClr val="002060"/>
                </a:solidFill>
              </a:rPr>
            </a:br>
            <a:endParaRPr lang="en-US" sz="2800" dirty="0" smtClean="0">
              <a:solidFill>
                <a:srgbClr val="002060"/>
              </a:solidFill>
            </a:endParaRPr>
          </a:p>
          <a:p>
            <a:pPr marL="285750" indent="-285750">
              <a:buFont typeface="Arial" panose="020B0604020202020204" pitchFamily="34" charset="0"/>
              <a:buChar char="•"/>
            </a:pPr>
            <a:r>
              <a:rPr lang="en-US" sz="2800" dirty="0" smtClean="0">
                <a:solidFill>
                  <a:srgbClr val="002060"/>
                </a:solidFill>
              </a:rPr>
              <a:t>When calling for your child’s homework, please call early.</a:t>
            </a:r>
          </a:p>
          <a:p>
            <a:pPr marL="285750" indent="-285750">
              <a:buFont typeface="Arial" panose="020B0604020202020204" pitchFamily="34" charset="0"/>
              <a:buChar char="•"/>
            </a:pPr>
            <a:endParaRPr lang="en-US" sz="2800" dirty="0" smtClean="0">
              <a:solidFill>
                <a:srgbClr val="002060"/>
              </a:solidFill>
            </a:endParaRPr>
          </a:p>
          <a:p>
            <a:pPr marL="285750" indent="-285750">
              <a:buFont typeface="Arial" panose="020B0604020202020204" pitchFamily="34" charset="0"/>
              <a:buChar char="•"/>
            </a:pPr>
            <a:endParaRPr lang="en-US" sz="2800" dirty="0" smtClean="0">
              <a:solidFill>
                <a:srgbClr val="002060"/>
              </a:solidFill>
            </a:endParaRPr>
          </a:p>
          <a:p>
            <a:endParaRPr lang="en-US" dirty="0"/>
          </a:p>
        </p:txBody>
      </p:sp>
    </p:spTree>
    <p:extLst>
      <p:ext uri="{BB962C8B-B14F-4D97-AF65-F5344CB8AC3E}">
        <p14:creationId xmlns:p14="http://schemas.microsoft.com/office/powerpoint/2010/main" val="400884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1626" y="2328862"/>
            <a:ext cx="5991452" cy="4013881"/>
          </a:xfrm>
          <a:prstGeom prst="rect">
            <a:avLst/>
          </a:prstGeom>
        </p:spPr>
      </p:pic>
      <p:sp>
        <p:nvSpPr>
          <p:cNvPr id="3" name="TextBox 2"/>
          <p:cNvSpPr txBox="1"/>
          <p:nvPr/>
        </p:nvSpPr>
        <p:spPr>
          <a:xfrm>
            <a:off x="301626" y="213658"/>
            <a:ext cx="11230732" cy="1938992"/>
          </a:xfrm>
          <a:prstGeom prst="rect">
            <a:avLst/>
          </a:prstGeom>
          <a:noFill/>
        </p:spPr>
        <p:txBody>
          <a:bodyPr wrap="square" rtlCol="0">
            <a:spAutoFit/>
          </a:bodyPr>
          <a:lstStyle/>
          <a:p>
            <a:r>
              <a:rPr lang="en-US" sz="4000" dirty="0" smtClean="0">
                <a:solidFill>
                  <a:srgbClr val="002060"/>
                </a:solidFill>
              </a:rPr>
              <a:t>Both sites are updated regularly.  It’s a great place to check for homework, important dates, photo galleries, etc.  </a:t>
            </a:r>
            <a:endParaRPr lang="en-US" sz="4000" dirty="0">
              <a:solidFill>
                <a:srgbClr val="002060"/>
              </a:solidFill>
            </a:endParaRPr>
          </a:p>
        </p:txBody>
      </p:sp>
      <p:pic>
        <p:nvPicPr>
          <p:cNvPr id="4" name="Picture 3"/>
          <p:cNvPicPr>
            <a:picLocks noChangeAspect="1"/>
          </p:cNvPicPr>
          <p:nvPr/>
        </p:nvPicPr>
        <p:blipFill>
          <a:blip r:embed="rId3"/>
          <a:stretch>
            <a:fillRect/>
          </a:stretch>
        </p:blipFill>
        <p:spPr>
          <a:xfrm>
            <a:off x="6573611" y="3123518"/>
            <a:ext cx="5360691" cy="2424567"/>
          </a:xfrm>
          <a:prstGeom prst="rect">
            <a:avLst/>
          </a:prstGeom>
        </p:spPr>
      </p:pic>
      <p:pic>
        <p:nvPicPr>
          <p:cNvPr id="5" name="Picture 4"/>
          <p:cNvPicPr>
            <a:picLocks noChangeAspect="1"/>
          </p:cNvPicPr>
          <p:nvPr/>
        </p:nvPicPr>
        <p:blipFill>
          <a:blip r:embed="rId4"/>
          <a:stretch>
            <a:fillRect/>
          </a:stretch>
        </p:blipFill>
        <p:spPr>
          <a:xfrm>
            <a:off x="6573611" y="2771093"/>
            <a:ext cx="5360691" cy="352425"/>
          </a:xfrm>
          <a:prstGeom prst="rect">
            <a:avLst/>
          </a:prstGeom>
        </p:spPr>
      </p:pic>
    </p:spTree>
    <p:extLst>
      <p:ext uri="{BB962C8B-B14F-4D97-AF65-F5344CB8AC3E}">
        <p14:creationId xmlns:p14="http://schemas.microsoft.com/office/powerpoint/2010/main" val="1024913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4553" y="534791"/>
            <a:ext cx="7766936" cy="939167"/>
          </a:xfrm>
        </p:spPr>
        <p:txBody>
          <a:bodyPr/>
          <a:lstStyle/>
          <a:p>
            <a:r>
              <a:rPr lang="en-US" dirty="0" smtClean="0">
                <a:solidFill>
                  <a:srgbClr val="002060"/>
                </a:solidFill>
              </a:rPr>
              <a:t>New Report Card   </a:t>
            </a:r>
            <a:endParaRPr lang="en-US" dirty="0">
              <a:solidFill>
                <a:srgbClr val="002060"/>
              </a:solidFill>
            </a:endParaRPr>
          </a:p>
        </p:txBody>
      </p:sp>
      <p:pic>
        <p:nvPicPr>
          <p:cNvPr id="4" name="Picture 3"/>
          <p:cNvPicPr>
            <a:picLocks noChangeAspect="1"/>
          </p:cNvPicPr>
          <p:nvPr/>
        </p:nvPicPr>
        <p:blipFill>
          <a:blip r:embed="rId3">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2421810" y="1292162"/>
            <a:ext cx="6858667" cy="5137381"/>
          </a:xfrm>
          <a:prstGeom prst="rect">
            <a:avLst/>
          </a:prstGeom>
        </p:spPr>
      </p:pic>
    </p:spTree>
    <p:extLst>
      <p:ext uri="{BB962C8B-B14F-4D97-AF65-F5344CB8AC3E}">
        <p14:creationId xmlns:p14="http://schemas.microsoft.com/office/powerpoint/2010/main" val="2758671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Purpose for developing a New NB Report Card</a:t>
            </a:r>
            <a:endParaRPr lang="en-US" dirty="0"/>
          </a:p>
        </p:txBody>
      </p:sp>
      <p:sp>
        <p:nvSpPr>
          <p:cNvPr id="3" name="Content Placeholder 2"/>
          <p:cNvSpPr>
            <a:spLocks noGrp="1"/>
          </p:cNvSpPr>
          <p:nvPr>
            <p:ph idx="1"/>
          </p:nvPr>
        </p:nvSpPr>
        <p:spPr/>
        <p:txBody>
          <a:bodyPr>
            <a:normAutofit lnSpcReduction="10000"/>
          </a:bodyPr>
          <a:lstStyle/>
          <a:p>
            <a:r>
              <a:rPr lang="en-US" sz="2400" dirty="0" smtClean="0"/>
              <a:t>Reflect and support the changes in classroom assessment practices.</a:t>
            </a:r>
          </a:p>
          <a:p>
            <a:r>
              <a:rPr lang="en-US" sz="2400" dirty="0" smtClean="0"/>
              <a:t>Create a report card that reveals how a student is performing and progressing in terms of curricular outcomes and standards.</a:t>
            </a:r>
          </a:p>
          <a:p>
            <a:r>
              <a:rPr lang="en-US" sz="2400" dirty="0" smtClean="0"/>
              <a:t>Overall, provide an improved communication tool that is much more informative than a traditional letter grade or mark.</a:t>
            </a:r>
          </a:p>
          <a:p>
            <a:r>
              <a:rPr lang="en-US" sz="2400" dirty="0" smtClean="0"/>
              <a:t>Improve </a:t>
            </a:r>
            <a:r>
              <a:rPr lang="en-US" sz="2400" dirty="0"/>
              <a:t>consistency </a:t>
            </a:r>
            <a:r>
              <a:rPr lang="en-US" sz="2400" dirty="0" smtClean="0"/>
              <a:t>of the </a:t>
            </a:r>
            <a:r>
              <a:rPr lang="en-US" sz="2400" dirty="0"/>
              <a:t>reporting practices within New </a:t>
            </a:r>
            <a:r>
              <a:rPr lang="en-US" sz="2400" dirty="0" smtClean="0"/>
              <a:t>Brunswick schools.</a:t>
            </a:r>
            <a:endParaRPr lang="en-US" sz="2400" dirty="0"/>
          </a:p>
          <a:p>
            <a:endParaRPr lang="en-US" sz="2400"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8498" y="5890112"/>
            <a:ext cx="2034339" cy="762877"/>
          </a:xfrm>
          <a:prstGeom prst="rect">
            <a:avLst/>
          </a:prstGeom>
        </p:spPr>
      </p:pic>
    </p:spTree>
    <p:extLst>
      <p:ext uri="{BB962C8B-B14F-4D97-AF65-F5344CB8AC3E}">
        <p14:creationId xmlns:p14="http://schemas.microsoft.com/office/powerpoint/2010/main" val="3165149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503" y="459475"/>
            <a:ext cx="8596668" cy="1320800"/>
          </a:xfrm>
        </p:spPr>
        <p:txBody>
          <a:bodyPr/>
          <a:lstStyle/>
          <a:p>
            <a:r>
              <a:rPr lang="en-US" dirty="0" smtClean="0"/>
              <a:t>Highlighting the Structural Changes</a:t>
            </a:r>
            <a:endParaRPr lang="en-US" dirty="0"/>
          </a:p>
        </p:txBody>
      </p:sp>
      <p:sp>
        <p:nvSpPr>
          <p:cNvPr id="3" name="Content Placeholder 2"/>
          <p:cNvSpPr>
            <a:spLocks noGrp="1"/>
          </p:cNvSpPr>
          <p:nvPr>
            <p:ph idx="1"/>
          </p:nvPr>
        </p:nvSpPr>
        <p:spPr>
          <a:xfrm>
            <a:off x="554503" y="1467135"/>
            <a:ext cx="9312827" cy="5390865"/>
          </a:xfrm>
        </p:spPr>
        <p:txBody>
          <a:bodyPr>
            <a:normAutofit/>
          </a:bodyPr>
          <a:lstStyle/>
          <a:p>
            <a:r>
              <a:rPr lang="en-US" sz="3600" dirty="0" smtClean="0"/>
              <a:t>There will be three reporting periods (November, March, and June).</a:t>
            </a:r>
          </a:p>
          <a:p>
            <a:r>
              <a:rPr lang="en-US" sz="3600" dirty="0" smtClean="0"/>
              <a:t>Two parent teacher interview days will be scheduled matching the November and March report cards.</a:t>
            </a:r>
          </a:p>
          <a:p>
            <a:r>
              <a:rPr lang="en-US" sz="3600" dirty="0" smtClean="0"/>
              <a:t>Comment sections will focus on students’ strengths, needs, and next steps.  </a:t>
            </a:r>
          </a:p>
        </p:txBody>
      </p:sp>
    </p:spTree>
    <p:extLst>
      <p:ext uri="{BB962C8B-B14F-4D97-AF65-F5344CB8AC3E}">
        <p14:creationId xmlns:p14="http://schemas.microsoft.com/office/powerpoint/2010/main" val="14386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Highlighting Changes in Assessment Practices</a:t>
            </a:r>
            <a:br>
              <a:rPr lang="en-US" dirty="0" smtClean="0"/>
            </a:br>
            <a:endParaRPr lang="en-US" dirty="0"/>
          </a:p>
        </p:txBody>
      </p:sp>
      <p:sp>
        <p:nvSpPr>
          <p:cNvPr id="3" name="Content Placeholder 2"/>
          <p:cNvSpPr>
            <a:spLocks noGrp="1"/>
          </p:cNvSpPr>
          <p:nvPr>
            <p:ph idx="1"/>
          </p:nvPr>
        </p:nvSpPr>
        <p:spPr>
          <a:xfrm>
            <a:off x="677334" y="1132764"/>
            <a:ext cx="8992051" cy="5725236"/>
          </a:xfrm>
        </p:spPr>
        <p:txBody>
          <a:bodyPr>
            <a:normAutofit fontScale="25000" lnSpcReduction="20000"/>
          </a:bodyPr>
          <a:lstStyle/>
          <a:p>
            <a:endParaRPr lang="en-US" dirty="0" smtClean="0"/>
          </a:p>
          <a:p>
            <a:endParaRPr lang="en-US" dirty="0" smtClean="0"/>
          </a:p>
          <a:p>
            <a:r>
              <a:rPr lang="en-US" sz="9600" dirty="0"/>
              <a:t>Each reporting period stands alone. </a:t>
            </a:r>
            <a:endParaRPr lang="en-US" sz="9600" dirty="0" smtClean="0"/>
          </a:p>
          <a:p>
            <a:r>
              <a:rPr lang="en-US" sz="9600" dirty="0" smtClean="0"/>
              <a:t>Strands will now be assessed. There is no overall grade by subject. </a:t>
            </a:r>
            <a:endParaRPr lang="en-US" sz="9600" dirty="0"/>
          </a:p>
          <a:p>
            <a:r>
              <a:rPr lang="en-US" sz="9600" dirty="0" smtClean="0"/>
              <a:t>Curriculum rubrics will be used to describe the levels of performance and clear assessment targets.</a:t>
            </a:r>
          </a:p>
          <a:p>
            <a:r>
              <a:rPr lang="en-US" sz="9600" dirty="0"/>
              <a:t>Assessment of outcomes/standards will be done on a four point scale with </a:t>
            </a:r>
            <a:r>
              <a:rPr lang="en-US" sz="9600" dirty="0" smtClean="0"/>
              <a:t>4 </a:t>
            </a:r>
            <a:r>
              <a:rPr lang="en-US" sz="9600" dirty="0"/>
              <a:t>being the highest.</a:t>
            </a:r>
          </a:p>
          <a:p>
            <a:r>
              <a:rPr lang="en-US" sz="9600" dirty="0" smtClean="0"/>
              <a:t>There </a:t>
            </a:r>
            <a:r>
              <a:rPr lang="en-US" sz="9600" dirty="0"/>
              <a:t>is an option to give students a 4+ or 3+.</a:t>
            </a:r>
          </a:p>
          <a:p>
            <a:r>
              <a:rPr lang="en-US" sz="9600" dirty="0" smtClean="0"/>
              <a:t>The key </a:t>
            </a:r>
            <a:r>
              <a:rPr lang="en-US" sz="9600" dirty="0"/>
              <a:t>words </a:t>
            </a:r>
            <a:r>
              <a:rPr lang="en-US" sz="9600" dirty="0" smtClean="0"/>
              <a:t>connected </a:t>
            </a:r>
            <a:r>
              <a:rPr lang="en-US" sz="9600" dirty="0"/>
              <a:t>to these four </a:t>
            </a:r>
            <a:r>
              <a:rPr lang="en-US" sz="9600" dirty="0" smtClean="0"/>
              <a:t>levels are: </a:t>
            </a:r>
            <a:endParaRPr lang="en-US" sz="9600" dirty="0"/>
          </a:p>
          <a:p>
            <a:pPr lvl="1"/>
            <a:r>
              <a:rPr lang="en-US" sz="9600" dirty="0"/>
              <a:t>4 </a:t>
            </a:r>
            <a:r>
              <a:rPr lang="en-US" sz="9600" dirty="0" smtClean="0"/>
              <a:t>Excelling (4+ surpasses)</a:t>
            </a:r>
            <a:endParaRPr lang="en-US" sz="9600" dirty="0"/>
          </a:p>
          <a:p>
            <a:pPr lvl="1"/>
            <a:r>
              <a:rPr lang="en-US" sz="9600" dirty="0"/>
              <a:t>3 </a:t>
            </a:r>
            <a:r>
              <a:rPr lang="en-US" sz="9600" dirty="0" smtClean="0"/>
              <a:t>Meeting (3+ consistently)</a:t>
            </a:r>
            <a:endParaRPr lang="en-US" sz="9600" dirty="0"/>
          </a:p>
          <a:p>
            <a:pPr lvl="1"/>
            <a:r>
              <a:rPr lang="en-US" sz="9600" dirty="0"/>
              <a:t>2 Approaching</a:t>
            </a:r>
          </a:p>
          <a:p>
            <a:pPr lvl="1"/>
            <a:r>
              <a:rPr lang="en-US" sz="9600" dirty="0"/>
              <a:t>1 </a:t>
            </a:r>
            <a:r>
              <a:rPr lang="en-US" sz="9600" dirty="0" smtClean="0"/>
              <a:t>Below</a:t>
            </a:r>
          </a:p>
          <a:p>
            <a:pPr lvl="1"/>
            <a:endParaRPr lang="en-US" sz="3000" dirty="0" smtClean="0"/>
          </a:p>
          <a:p>
            <a:pPr lvl="1"/>
            <a:endParaRPr lang="en-US" sz="3000" dirty="0" smtClean="0"/>
          </a:p>
          <a:p>
            <a:pPr lvl="1"/>
            <a:endParaRPr lang="en-US" dirty="0"/>
          </a:p>
          <a:p>
            <a:pPr lvl="1"/>
            <a:endParaRPr lang="en-US" dirty="0" smtClean="0"/>
          </a:p>
          <a:p>
            <a:pPr lvl="1"/>
            <a:endParaRPr lang="en-US" dirty="0"/>
          </a:p>
          <a:p>
            <a:pPr lvl="1"/>
            <a:endParaRPr lang="en-US" dirty="0" smtClean="0"/>
          </a:p>
          <a:p>
            <a:endParaRPr lang="en-US" dirty="0"/>
          </a:p>
        </p:txBody>
      </p:sp>
    </p:spTree>
    <p:extLst>
      <p:ext uri="{BB962C8B-B14F-4D97-AF65-F5344CB8AC3E}">
        <p14:creationId xmlns:p14="http://schemas.microsoft.com/office/powerpoint/2010/main" val="177779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Descriptors for Writing Report Card Comments</a:t>
            </a:r>
            <a:endParaRPr lang="en-US" dirty="0"/>
          </a:p>
        </p:txBody>
      </p:sp>
      <p:sp>
        <p:nvSpPr>
          <p:cNvPr id="3" name="Content Placeholder 2"/>
          <p:cNvSpPr>
            <a:spLocks noGrp="1"/>
          </p:cNvSpPr>
          <p:nvPr>
            <p:ph idx="1"/>
          </p:nvPr>
        </p:nvSpPr>
        <p:spPr/>
        <p:txBody>
          <a:bodyPr/>
          <a:lstStyle/>
          <a:p>
            <a:r>
              <a:rPr lang="en-US" sz="2400" dirty="0" smtClean="0"/>
              <a:t>4  Demonstrates required knowledge and skills and is </a:t>
            </a:r>
            <a:r>
              <a:rPr lang="en-US" sz="2400" b="1" u="sng" dirty="0" smtClean="0"/>
              <a:t>excelling with </a:t>
            </a:r>
            <a:r>
              <a:rPr lang="en-US" sz="2400" dirty="0" smtClean="0"/>
              <a:t>learning goals. (4+ surpasses expectations)</a:t>
            </a:r>
          </a:p>
          <a:p>
            <a:r>
              <a:rPr lang="en-US" sz="2400" dirty="0" smtClean="0"/>
              <a:t>3  Demonstrates required knowledge and skills, and is </a:t>
            </a:r>
            <a:r>
              <a:rPr lang="en-US" sz="2400" b="1" u="sng" dirty="0" smtClean="0"/>
              <a:t>meeting </a:t>
            </a:r>
            <a:r>
              <a:rPr lang="en-US" sz="2400" dirty="0" smtClean="0"/>
              <a:t>learning outcomes. (3+ consistently proficient achievement)</a:t>
            </a:r>
          </a:p>
          <a:p>
            <a:r>
              <a:rPr lang="en-US" sz="2400" dirty="0" smtClean="0"/>
              <a:t>2  Demonstrates some of the required knowledge and skills, and is </a:t>
            </a:r>
            <a:r>
              <a:rPr lang="en-US" sz="2400" b="1" u="sng" dirty="0" smtClean="0"/>
              <a:t>approaching</a:t>
            </a:r>
            <a:r>
              <a:rPr lang="en-US" sz="2400" dirty="0" smtClean="0"/>
              <a:t> learning goals</a:t>
            </a:r>
          </a:p>
          <a:p>
            <a:r>
              <a:rPr lang="en-US" sz="2400" dirty="0" smtClean="0"/>
              <a:t>Demonstrates limited understanding of the required knowledge and skills and is </a:t>
            </a:r>
            <a:r>
              <a:rPr lang="en-US" sz="2400" b="1" u="sng" dirty="0" smtClean="0"/>
              <a:t>working below </a:t>
            </a:r>
            <a:r>
              <a:rPr lang="en-US" sz="2400" dirty="0" smtClean="0"/>
              <a:t>learning goals.</a:t>
            </a:r>
          </a:p>
          <a:p>
            <a:endParaRPr lang="en-US" dirty="0"/>
          </a:p>
        </p:txBody>
      </p:sp>
    </p:spTree>
    <p:extLst>
      <p:ext uri="{BB962C8B-B14F-4D97-AF65-F5344CB8AC3E}">
        <p14:creationId xmlns:p14="http://schemas.microsoft.com/office/powerpoint/2010/main" val="2455588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Face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2242</TotalTime>
  <Words>1556</Words>
  <Application>Microsoft Office PowerPoint</Application>
  <PresentationFormat>Widescreen</PresentationFormat>
  <Paragraphs>152</Paragraphs>
  <Slides>17</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Trebuchet MS</vt:lpstr>
      <vt:lpstr>Wingdings 3</vt:lpstr>
      <vt:lpstr>Facet</vt:lpstr>
      <vt:lpstr>Harkins Middle School  </vt:lpstr>
      <vt:lpstr>PowerPoint Presentation</vt:lpstr>
      <vt:lpstr>PowerPoint Presentation</vt:lpstr>
      <vt:lpstr>PowerPoint Presentation</vt:lpstr>
      <vt:lpstr>New Report Card   </vt:lpstr>
      <vt:lpstr>Purpose for developing a New NB Report Card</vt:lpstr>
      <vt:lpstr>Highlighting the Structural Changes</vt:lpstr>
      <vt:lpstr>Highlighting Changes in Assessment Practices </vt:lpstr>
      <vt:lpstr>Descriptors for Writing Report Card Comments</vt:lpstr>
      <vt:lpstr>Learning Habits</vt:lpstr>
      <vt:lpstr>Triangulation of Evidence:  The Three Components</vt:lpstr>
      <vt:lpstr>Value of Triangulation</vt:lpstr>
      <vt:lpstr>Triangulation of Evidence</vt:lpstr>
      <vt:lpstr>PowerPoint Presentation</vt:lpstr>
      <vt:lpstr>Student Attendance Policy</vt:lpstr>
      <vt:lpstr>PowerPoint Presentation</vt:lpstr>
      <vt:lpstr>Thank you!</vt:lpstr>
    </vt:vector>
  </TitlesOfParts>
  <Company>Anglophone South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 with the End in Mind</dc:title>
  <dc:creator>Coughlin, Shaune (ASD-E)</dc:creator>
  <cp:lastModifiedBy>Kingston, Erin (ASD-N)</cp:lastModifiedBy>
  <cp:revision>141</cp:revision>
  <cp:lastPrinted>2016-08-22T20:01:59Z</cp:lastPrinted>
  <dcterms:created xsi:type="dcterms:W3CDTF">2015-09-02T13:14:07Z</dcterms:created>
  <dcterms:modified xsi:type="dcterms:W3CDTF">2016-09-13T23:34:16Z</dcterms:modified>
</cp:coreProperties>
</file>